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Bernard MT Condensed" panose="02050806060905020404" pitchFamily="18"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623" autoAdjust="0"/>
  </p:normalViewPr>
  <p:slideViewPr>
    <p:cSldViewPr snapToGrid="0">
      <p:cViewPr varScale="1">
        <p:scale>
          <a:sx n="40" d="100"/>
          <a:sy n="40" d="100"/>
        </p:scale>
        <p:origin x="394" y="29"/>
      </p:cViewPr>
      <p:guideLst/>
    </p:cSldViewPr>
  </p:slideViewPr>
  <p:notesTextViewPr>
    <p:cViewPr>
      <p:scale>
        <a:sx n="1" d="1"/>
        <a:sy n="1" d="1"/>
      </p:scale>
      <p:origin x="0" y="0"/>
    </p:cViewPr>
  </p:notesTextViewPr>
  <p:notesViewPr>
    <p:cSldViewPr snapToGrid="0">
      <p:cViewPr varScale="1">
        <p:scale>
          <a:sx n="63" d="100"/>
          <a:sy n="63" d="100"/>
        </p:scale>
        <p:origin x="95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611112-F8E1-47A3-9920-41E20A654FA9}"/>
              </a:ext>
            </a:extLst>
          </p:cNvPr>
          <p:cNvSpPr>
            <a:spLocks noGrp="1"/>
          </p:cNvSpPr>
          <p:nvPr>
            <p:ph type="hdr" sz="quarter"/>
          </p:nvPr>
        </p:nvSpPr>
        <p:spPr>
          <a:xfrm>
            <a:off x="0" y="0"/>
            <a:ext cx="3669792" cy="633984"/>
          </a:xfrm>
          <a:prstGeom prst="rect">
            <a:avLst/>
          </a:prstGeom>
        </p:spPr>
        <p:txBody>
          <a:bodyPr vert="horz" lIns="91440" tIns="45720" rIns="91440" bIns="45720" rtlCol="0"/>
          <a:lstStyle>
            <a:lvl1pPr algn="l">
              <a:defRPr sz="1200"/>
            </a:lvl1pPr>
          </a:lstStyle>
          <a:p>
            <a:r>
              <a:rPr lang="en-US" sz="1800" dirty="0">
                <a:latin typeface="Bernard MT Condensed" panose="02050806060905020404" pitchFamily="18" charset="0"/>
              </a:rPr>
              <a:t>“He may have the preeminence”</a:t>
            </a:r>
          </a:p>
          <a:p>
            <a:r>
              <a:rPr lang="en-US" dirty="0"/>
              <a:t>(Colossians 1:13-18)</a:t>
            </a:r>
          </a:p>
        </p:txBody>
      </p:sp>
      <p:sp>
        <p:nvSpPr>
          <p:cNvPr id="3" name="Date Placeholder 2">
            <a:extLst>
              <a:ext uri="{FF2B5EF4-FFF2-40B4-BE49-F238E27FC236}">
                <a16:creationId xmlns:a16="http://schemas.microsoft.com/office/drawing/2014/main" id="{EF8AAB57-12B6-405E-B2FD-227DFCF5E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17, 2018 am</a:t>
            </a:r>
          </a:p>
        </p:txBody>
      </p:sp>
      <p:sp>
        <p:nvSpPr>
          <p:cNvPr id="4" name="Footer Placeholder 3">
            <a:extLst>
              <a:ext uri="{FF2B5EF4-FFF2-40B4-BE49-F238E27FC236}">
                <a16:creationId xmlns:a16="http://schemas.microsoft.com/office/drawing/2014/main" id="{A10352FC-7B87-4B9A-86B3-D5BCD58D1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D6733DC-E474-44D4-847A-60872DCA59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67A3B7E-7BDE-4789-98F5-0E3D830B1974}" type="slidenum">
              <a:rPr lang="en-US" smtClean="0"/>
              <a:t>‹#›</a:t>
            </a:fld>
            <a:endParaRPr lang="en-US" dirty="0"/>
          </a:p>
        </p:txBody>
      </p:sp>
    </p:spTree>
    <p:extLst>
      <p:ext uri="{BB962C8B-B14F-4D97-AF65-F5344CB8AC3E}">
        <p14:creationId xmlns:p14="http://schemas.microsoft.com/office/powerpoint/2010/main" val="687291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58C3F-0DFA-44C8-A117-7DD5D65E8DAD}" type="datetimeFigureOut">
              <a:rPr lang="en-US" smtClean="0"/>
              <a:t>6/16/2018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39850-B9D4-479A-8BBE-7B767A393664}" type="slidenum">
              <a:rPr lang="en-US" smtClean="0"/>
              <a:t>‹#›</a:t>
            </a:fld>
            <a:endParaRPr lang="en-US"/>
          </a:p>
        </p:txBody>
      </p:sp>
    </p:spTree>
    <p:extLst>
      <p:ext uri="{BB962C8B-B14F-4D97-AF65-F5344CB8AC3E}">
        <p14:creationId xmlns:p14="http://schemas.microsoft.com/office/powerpoint/2010/main" val="228891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Context:</a:t>
            </a:r>
          </a:p>
          <a:p>
            <a:r>
              <a:rPr lang="en-US" dirty="0"/>
              <a:t>Paul expresses to the Colossians that he continually prays for them, that they would walk worthily, and in doing so they would fully please God.</a:t>
            </a:r>
          </a:p>
          <a:p>
            <a:pPr marL="171450" indent="-171450">
              <a:buFont typeface="Arial" panose="020B0604020202020204" pitchFamily="34" charset="0"/>
              <a:buChar char="•"/>
            </a:pPr>
            <a:r>
              <a:rPr lang="en-US" dirty="0"/>
              <a:t>It is God who has </a:t>
            </a:r>
            <a:r>
              <a:rPr lang="en-US" i="1" dirty="0"/>
              <a:t>“qualified us to be partakers of the inheritance of the saints in the light.” </a:t>
            </a:r>
            <a:r>
              <a:rPr lang="en-US" i="0" dirty="0"/>
              <a:t>(12).</a:t>
            </a:r>
          </a:p>
          <a:p>
            <a:pPr marL="171450" indent="-171450">
              <a:buFont typeface="Arial" panose="020B0604020202020204" pitchFamily="34" charset="0"/>
              <a:buChar char="•"/>
            </a:pPr>
            <a:r>
              <a:rPr lang="en-US" i="0" dirty="0"/>
              <a:t>Our text establishes that the means of accomplishing our redemption is through God’s establishment and exaltation of His only begotten Son.</a:t>
            </a:r>
          </a:p>
          <a:p>
            <a:pPr marL="171450" indent="-171450">
              <a:buFont typeface="Arial" panose="020B0604020202020204" pitchFamily="34" charset="0"/>
              <a:buChar char="•"/>
            </a:pPr>
            <a:endParaRPr lang="en-US" i="0" dirty="0"/>
          </a:p>
          <a:p>
            <a:pPr marL="0" indent="0">
              <a:buFont typeface="Arial" panose="020B0604020202020204" pitchFamily="34" charset="0"/>
              <a:buNone/>
            </a:pPr>
            <a:r>
              <a:rPr lang="en-US" b="1" i="0" dirty="0"/>
              <a:t>(Colossians 1:13-18) READ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What does the term preeminence mean?  </a:t>
            </a:r>
            <a:r>
              <a:rPr lang="en-US" b="0" i="0" dirty="0"/>
              <a:t>The definition is simple - </a:t>
            </a:r>
            <a:r>
              <a:rPr lang="en-US" sz="1200" b="0" i="0" u="none" strike="noStrike" kern="1200" baseline="0" dirty="0">
                <a:solidFill>
                  <a:schemeClr val="tx1"/>
                </a:solidFill>
                <a:latin typeface="+mn-lt"/>
                <a:ea typeface="+mn-ea"/>
                <a:cs typeface="+mn-cs"/>
              </a:rPr>
              <a:t>to be first, hold the first place (Thayer) (</a:t>
            </a:r>
            <a:r>
              <a:rPr lang="en-US" sz="1200" b="0" i="0" u="none" strike="noStrike" kern="1200" baseline="0" dirty="0" err="1">
                <a:solidFill>
                  <a:schemeClr val="tx1"/>
                </a:solidFill>
                <a:latin typeface="+mn-lt"/>
                <a:ea typeface="+mn-ea"/>
                <a:cs typeface="+mn-cs"/>
              </a:rPr>
              <a:t>prōteuo</a:t>
            </a:r>
            <a:r>
              <a:rPr lang="en-US" sz="1200" b="0" i="0" u="none" strike="noStrike" kern="1200" baseline="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It indicates that Jesus Christ is first in rank, in dignity, in honor, in 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As Paul shows, this preeminence is in both the material realm and in the spiritual realm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Consider Paul’s words in this text</a:t>
            </a:r>
          </a:p>
        </p:txBody>
      </p:sp>
      <p:sp>
        <p:nvSpPr>
          <p:cNvPr id="4" name="Slide Number Placeholder 3"/>
          <p:cNvSpPr>
            <a:spLocks noGrp="1"/>
          </p:cNvSpPr>
          <p:nvPr>
            <p:ph type="sldNum" sz="quarter" idx="10"/>
          </p:nvPr>
        </p:nvSpPr>
        <p:spPr/>
        <p:txBody>
          <a:bodyPr/>
          <a:lstStyle/>
          <a:p>
            <a:fld id="{81039850-B9D4-479A-8BBE-7B767A393664}" type="slidenum">
              <a:rPr lang="en-US" smtClean="0"/>
              <a:t>1</a:t>
            </a:fld>
            <a:endParaRPr lang="en-US"/>
          </a:p>
        </p:txBody>
      </p:sp>
    </p:spTree>
    <p:extLst>
      <p:ext uri="{BB962C8B-B14F-4D97-AF65-F5344CB8AC3E}">
        <p14:creationId xmlns:p14="http://schemas.microsoft.com/office/powerpoint/2010/main" val="117980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The Kingdom/Church God conveys us into belongs to Jesus Christ (13,18)</a:t>
            </a:r>
          </a:p>
          <a:p>
            <a:pPr marL="171450" lvl="0" indent="-171450">
              <a:buFont typeface="Arial" panose="020B0604020202020204" pitchFamily="34" charset="0"/>
              <a:buChar char="•"/>
            </a:pPr>
            <a:r>
              <a:rPr lang="en-US" i="0" dirty="0"/>
              <a:t>Consider how great this power is.  While on earth, Jesus had the power to heal a paralyzed man (Luke 5).  But first, he said to him, </a:t>
            </a:r>
            <a:r>
              <a:rPr lang="en-US" i="1" dirty="0"/>
              <a:t>“Man, your sins are forgiven you” </a:t>
            </a:r>
            <a:r>
              <a:rPr lang="en-US" b="1" i="0" dirty="0"/>
              <a:t>(Luke 5:20).</a:t>
            </a:r>
          </a:p>
          <a:p>
            <a:pPr marL="171450" lvl="0" indent="-171450">
              <a:buFont typeface="Arial" panose="020B0604020202020204" pitchFamily="34" charset="0"/>
              <a:buChar char="•"/>
            </a:pPr>
            <a:r>
              <a:rPr lang="en-US" b="1" i="0" dirty="0"/>
              <a:t>The two acts (delivered from darkness/translated into the kingdom) are distinct, but inseparable!</a:t>
            </a:r>
          </a:p>
          <a:p>
            <a:pPr marL="171450" lvl="0" indent="-171450">
              <a:buFont typeface="Arial" panose="020B0604020202020204" pitchFamily="34" charset="0"/>
              <a:buChar char="•"/>
            </a:pPr>
            <a:r>
              <a:rPr lang="en-US" b="1" i="0" dirty="0"/>
              <a:t>When men are baptized in his name, their sins are forgiven AND they are added to the church…</a:t>
            </a:r>
          </a:p>
          <a:p>
            <a:pPr marL="0" lvl="0" indent="0">
              <a:buFont typeface="Arial" panose="020B0604020202020204" pitchFamily="34" charset="0"/>
              <a:buNone/>
            </a:pPr>
            <a:r>
              <a:rPr lang="en-US" b="1" i="0" dirty="0"/>
              <a:t>(Acts 2:47), </a:t>
            </a:r>
            <a:r>
              <a:rPr lang="en-US" b="0" i="1" dirty="0"/>
              <a:t>“And the Lord added to the church daily those who were being saved.”</a:t>
            </a:r>
          </a:p>
          <a:p>
            <a:pPr marL="171450" lvl="0" indent="-171450">
              <a:buFont typeface="Arial" panose="020B0604020202020204" pitchFamily="34" charset="0"/>
              <a:buChar char="•"/>
            </a:pPr>
            <a:r>
              <a:rPr lang="en-US" b="1" i="0" dirty="0"/>
              <a:t>That Church belongs to Him (the called out)</a:t>
            </a:r>
          </a:p>
          <a:p>
            <a:pPr marL="0" lvl="0" indent="0">
              <a:buFont typeface="Arial" panose="020B0604020202020204" pitchFamily="34" charset="0"/>
              <a:buNone/>
            </a:pPr>
            <a:r>
              <a:rPr lang="en-US" b="1" i="0" dirty="0"/>
              <a:t>(Matthew 16:18), </a:t>
            </a:r>
            <a:r>
              <a:rPr lang="en-US" b="0" i="1" dirty="0"/>
              <a:t>“</a:t>
            </a:r>
            <a:r>
              <a:rPr lang="en-US" i="1" dirty="0"/>
              <a:t>And I also say to you that you are Peter, and on this rock I will build My church, and the gates of Hades shall not prevail against it.”</a:t>
            </a:r>
          </a:p>
          <a:p>
            <a:pPr marL="171450" lvl="0" indent="-171450">
              <a:buFont typeface="Arial" panose="020B0604020202020204" pitchFamily="34" charset="0"/>
              <a:buChar char="•"/>
            </a:pPr>
            <a:r>
              <a:rPr lang="en-US" b="1" i="0" dirty="0"/>
              <a:t>The Kingdom is His! (the citizens)</a:t>
            </a:r>
          </a:p>
          <a:p>
            <a:pPr marL="0" lvl="0" indent="0">
              <a:buFont typeface="Arial" panose="020B0604020202020204" pitchFamily="34" charset="0"/>
              <a:buNone/>
            </a:pPr>
            <a:r>
              <a:rPr lang="en-US" b="1" i="0" dirty="0"/>
              <a:t>(1 Timothy 6:13-16), [Paul’s exhortation to his friend in this letter}, </a:t>
            </a:r>
            <a:r>
              <a:rPr lang="en-US" b="0" i="1" dirty="0"/>
              <a:t>“I urge you in the sight of God who gives life to all things, and before Christ Jesus who witnessed the good confession before Pontius Pilate,</a:t>
            </a:r>
            <a:r>
              <a:rPr lang="en-US" b="0" i="1" baseline="30000" dirty="0"/>
              <a:t> 14</a:t>
            </a:r>
            <a:r>
              <a:rPr lang="en-US" b="0" i="1" dirty="0"/>
              <a:t> that you keep this commandment without spot, blameless until our Lord Jesus Christ's appearing,</a:t>
            </a:r>
            <a:r>
              <a:rPr lang="en-US" b="0" i="1" baseline="30000" dirty="0"/>
              <a:t> 15</a:t>
            </a:r>
            <a:r>
              <a:rPr lang="en-US" b="0" i="1" dirty="0"/>
              <a:t> which He will manifest in His own time, </a:t>
            </a:r>
            <a:r>
              <a:rPr lang="en-US" b="1" i="1" dirty="0"/>
              <a:t>He who is the blessed and only Potentate, the King of kings and Lord of lords</a:t>
            </a:r>
            <a:r>
              <a:rPr lang="en-US" b="0" i="1" dirty="0"/>
              <a:t>,</a:t>
            </a:r>
            <a:r>
              <a:rPr lang="en-US" b="0" i="1" baseline="30000" dirty="0"/>
              <a:t> 16</a:t>
            </a:r>
            <a:r>
              <a:rPr lang="en-US" b="0" i="1" dirty="0"/>
              <a:t> who alone has immortality, dwelling in unapproachable light, whom no man has seen or can see, to whom be honor and everlasting power. Amen.”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39850-B9D4-479A-8BBE-7B767A393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11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The singular Messiah who brings forgiveness is Jesus Christ (14)</a:t>
            </a:r>
          </a:p>
          <a:p>
            <a:pPr marL="0" indent="0">
              <a:buFont typeface="Arial" panose="020B0604020202020204" pitchFamily="34" charset="0"/>
              <a:buNone/>
            </a:pPr>
            <a:r>
              <a:rPr lang="en-US" b="1" i="0" dirty="0"/>
              <a:t>(14), </a:t>
            </a:r>
            <a:r>
              <a:rPr lang="en-US" b="0" i="1" dirty="0"/>
              <a:t>“In whom we have redemption through His blood, the forgiveness of sins.”</a:t>
            </a:r>
          </a:p>
          <a:p>
            <a:pPr marL="171450" indent="-171450">
              <a:buFont typeface="Arial" panose="020B0604020202020204" pitchFamily="34" charset="0"/>
              <a:buChar char="•"/>
            </a:pPr>
            <a:r>
              <a:rPr lang="en-US" b="1" i="0" dirty="0"/>
              <a:t>He ONLY was qualified to save us!</a:t>
            </a:r>
          </a:p>
          <a:p>
            <a:pPr marL="0" indent="0">
              <a:buFont typeface="Arial" panose="020B0604020202020204" pitchFamily="34" charset="0"/>
              <a:buNone/>
            </a:pPr>
            <a:r>
              <a:rPr lang="en-US" b="1" i="0" dirty="0"/>
              <a:t>(Revelation 5:8-10), </a:t>
            </a:r>
            <a:r>
              <a:rPr lang="en-US" i="1" dirty="0"/>
              <a:t>“Now when He had taken the scroll, the four living creatures and the twenty-four elders fell down before the Lamb, each having a harp, and golden bowls full of incense, which are the prayers of the saints.</a:t>
            </a:r>
            <a:r>
              <a:rPr lang="en-US" i="1" baseline="30000" dirty="0"/>
              <a:t> 9</a:t>
            </a:r>
            <a:r>
              <a:rPr lang="en-US" i="1" dirty="0"/>
              <a:t> And they sang a new song, saying: “You are worthy to take the scroll, and to open its seals; for You were slain, and have redeemed us to God by Your blood out of every tribe and tongue and people and nation, </a:t>
            </a:r>
            <a:r>
              <a:rPr lang="en-US" i="1" baseline="30000" dirty="0"/>
              <a:t>10</a:t>
            </a:r>
            <a:r>
              <a:rPr lang="en-US" i="1" dirty="0"/>
              <a:t> and have made us kings and priests to our God; and we shall reign on the earth.”</a:t>
            </a:r>
          </a:p>
          <a:p>
            <a:pPr marL="0" indent="0">
              <a:buFont typeface="Arial" panose="020B0604020202020204" pitchFamily="34" charset="0"/>
              <a:buNone/>
            </a:pPr>
            <a:r>
              <a:rPr lang="en-US" b="1" i="0" dirty="0"/>
              <a:t>(Hebrews 10:4,10), (4), </a:t>
            </a:r>
            <a:r>
              <a:rPr lang="en-US" i="1" dirty="0"/>
              <a:t>“For it is not possible that the blood of bulls and goats could take away sins.”</a:t>
            </a:r>
            <a:r>
              <a:rPr lang="en-US" dirty="0"/>
              <a:t> </a:t>
            </a:r>
            <a:r>
              <a:rPr lang="en-US" b="1" dirty="0"/>
              <a:t>… (10), </a:t>
            </a:r>
            <a:r>
              <a:rPr lang="en-US" i="1" dirty="0"/>
              <a:t>“By that [God’s] will we have been sanctified through the offering of the body of Jesus Christ once for all.”</a:t>
            </a:r>
          </a:p>
          <a:p>
            <a:pPr marL="171450" indent="-171450">
              <a:buFont typeface="Arial" panose="020B0604020202020204" pitchFamily="34" charset="0"/>
              <a:buChar char="•"/>
            </a:pPr>
            <a:r>
              <a:rPr lang="en-US" b="1" i="0" dirty="0"/>
              <a:t>He is not MORE unique, or the MOST unique.  He is unique!  (One of a kind)</a:t>
            </a:r>
          </a:p>
          <a:p>
            <a:pPr marL="0" indent="0">
              <a:buFont typeface="Arial" panose="020B0604020202020204" pitchFamily="34" charset="0"/>
              <a:buNone/>
            </a:pPr>
            <a:r>
              <a:rPr lang="en-US" b="1" i="0" dirty="0"/>
              <a:t>(Acts 4:11-12), [Peter’s words to the Jewish religious leaders in Jerusalem], </a:t>
            </a:r>
            <a:r>
              <a:rPr lang="en-US" i="0" dirty="0"/>
              <a:t>“This is the ‘stone which was rejected by you builders, which has become the chief cornerstone.’</a:t>
            </a:r>
            <a:r>
              <a:rPr lang="en-US" i="0" baseline="30000" dirty="0"/>
              <a:t> 12</a:t>
            </a:r>
            <a:r>
              <a:rPr lang="en-US" i="0" dirty="0"/>
              <a:t> </a:t>
            </a:r>
            <a:r>
              <a:rPr lang="en-US" b="1" i="0" dirty="0"/>
              <a:t>Nor is there salvation in any other, for there is no other name under heaven given among men by which we must be saved</a:t>
            </a:r>
            <a:r>
              <a:rPr lang="en-US" i="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39850-B9D4-479A-8BBE-7B767A393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86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He is the cause and ruler of all creation (15-17)</a:t>
            </a:r>
          </a:p>
          <a:p>
            <a:pPr marL="171450" indent="-171450">
              <a:buFont typeface="Arial" panose="020B0604020202020204" pitchFamily="34" charset="0"/>
              <a:buChar char="•"/>
            </a:pPr>
            <a:r>
              <a:rPr lang="en-US" b="1" i="0" dirty="0"/>
              <a:t>He is Divine! (15) “the image of the invisible God.” (Word signifies a manifestation)</a:t>
            </a:r>
          </a:p>
          <a:p>
            <a:pPr marL="0" indent="0">
              <a:buFont typeface="Arial" panose="020B0604020202020204" pitchFamily="34" charset="0"/>
              <a:buNone/>
            </a:pPr>
            <a:r>
              <a:rPr lang="en-US" b="1" i="0" dirty="0"/>
              <a:t>(John 14:9), [Jesus told Philip], </a:t>
            </a:r>
            <a:r>
              <a:rPr lang="en-US" b="0" i="1" dirty="0"/>
              <a:t>“He who has seen Me has seen the Father.”</a:t>
            </a:r>
          </a:p>
          <a:p>
            <a:pPr marL="0" indent="0">
              <a:buFont typeface="Arial" panose="020B0604020202020204" pitchFamily="34" charset="0"/>
              <a:buNone/>
            </a:pPr>
            <a:r>
              <a:rPr lang="en-US" b="1" i="0" dirty="0"/>
              <a:t>(Matthew 1:23), </a:t>
            </a:r>
            <a:r>
              <a:rPr lang="en-US" b="0" i="1" dirty="0"/>
              <a:t>“Behold, the virgin shall be with child, and bear a Son, and they shall call His name Immanuel,” which is translated, “God with us.”</a:t>
            </a:r>
          </a:p>
          <a:p>
            <a:pPr marL="0" indent="0">
              <a:buFont typeface="Arial" panose="020B0604020202020204" pitchFamily="34" charset="0"/>
              <a:buNone/>
            </a:pPr>
            <a:r>
              <a:rPr lang="en-US" b="1" i="0" dirty="0"/>
              <a:t>(John 1:1, 14), (1), </a:t>
            </a:r>
            <a:r>
              <a:rPr lang="en-US" b="0" i="1" dirty="0"/>
              <a:t>“In the beginning was the Word, and the Word was with God, and the Word was God.”</a:t>
            </a:r>
            <a:r>
              <a:rPr lang="en-US" dirty="0"/>
              <a:t> </a:t>
            </a:r>
            <a:r>
              <a:rPr lang="en-US" b="1" dirty="0"/>
              <a:t>… (14), </a:t>
            </a:r>
            <a:r>
              <a:rPr lang="en-US" i="1" dirty="0"/>
              <a:t>“And the Word became flesh and dwelt among us, and we beheld His glory, the glory as of the only begotten of the Father, full of grace and truth.”</a:t>
            </a:r>
            <a:endParaRPr lang="en-US" b="1" i="1" dirty="0"/>
          </a:p>
          <a:p>
            <a:pPr marL="171450" indent="-171450">
              <a:buFont typeface="Arial" panose="020B0604020202020204" pitchFamily="34" charset="0"/>
              <a:buChar char="•"/>
            </a:pPr>
            <a:r>
              <a:rPr lang="en-US" b="1" i="0" dirty="0"/>
              <a:t>The originator of all creation is Jesus Christ (15-16)</a:t>
            </a:r>
          </a:p>
          <a:p>
            <a:pPr marL="628650" lvl="1" indent="-171450">
              <a:buFont typeface="Arial" panose="020B0604020202020204" pitchFamily="34" charset="0"/>
              <a:buChar char="•"/>
            </a:pPr>
            <a:r>
              <a:rPr lang="en-US" b="1" i="0" dirty="0"/>
              <a:t>Firstborn (</a:t>
            </a:r>
            <a:r>
              <a:rPr lang="en-US" b="1" i="0" dirty="0" err="1"/>
              <a:t>prototokos</a:t>
            </a:r>
            <a:r>
              <a:rPr lang="en-US" b="1" i="0" dirty="0"/>
              <a:t>) </a:t>
            </a:r>
            <a:r>
              <a:rPr lang="en-US" b="0" i="0" dirty="0"/>
              <a:t>– can signify either birth or </a:t>
            </a:r>
            <a:r>
              <a:rPr lang="en-US" b="0" i="0" u="sng" dirty="0"/>
              <a:t>privilege</a:t>
            </a:r>
            <a:r>
              <a:rPr lang="en-US" b="0" i="0" dirty="0"/>
              <a:t> as in our context.  It describes Jesus’ relationship to creation.  “</a:t>
            </a:r>
            <a:r>
              <a:rPr lang="en-US" b="0" i="0" u="sng" dirty="0"/>
              <a:t>The point is not that Christ is a part of creation, but that He is both before it, and above it</a:t>
            </a:r>
            <a:r>
              <a:rPr lang="en-US" b="0" i="0" u="none" dirty="0"/>
              <a:t>!” (Walton Weaver, Truth Commentary)</a:t>
            </a:r>
          </a:p>
          <a:p>
            <a:pPr marL="628650" lvl="1" indent="-171450">
              <a:buFont typeface="Arial" panose="020B0604020202020204" pitchFamily="34" charset="0"/>
              <a:buChar char="•"/>
            </a:pPr>
            <a:r>
              <a:rPr lang="en-US" b="1" i="0" u="none" dirty="0"/>
              <a:t>He created all things!</a:t>
            </a:r>
          </a:p>
          <a:p>
            <a:pPr marL="0" lvl="0" indent="0">
              <a:buFont typeface="Arial" panose="020B0604020202020204" pitchFamily="34" charset="0"/>
              <a:buNone/>
            </a:pPr>
            <a:r>
              <a:rPr lang="en-US" b="1" i="0" u="none" dirty="0"/>
              <a:t>(John 1:2-3), </a:t>
            </a:r>
            <a:r>
              <a:rPr lang="en-US" b="0" i="1" u="none" dirty="0"/>
              <a:t>“</a:t>
            </a:r>
            <a:r>
              <a:rPr lang="en-US" i="1" dirty="0"/>
              <a:t>He was in the beginning with God.</a:t>
            </a:r>
            <a:r>
              <a:rPr lang="en-US" i="1" baseline="30000" dirty="0"/>
              <a:t> 3</a:t>
            </a:r>
            <a:r>
              <a:rPr lang="en-US" i="1" dirty="0"/>
              <a:t> All things were made through Him, and without Him nothing was made that was made.”</a:t>
            </a:r>
            <a:endParaRPr lang="en-US" b="0" i="1" u="none" dirty="0"/>
          </a:p>
          <a:p>
            <a:pPr marL="171450" indent="-171450">
              <a:buFont typeface="Arial" panose="020B0604020202020204" pitchFamily="34" charset="0"/>
              <a:buChar char="•"/>
            </a:pPr>
            <a:r>
              <a:rPr lang="en-US" b="1" i="0" dirty="0"/>
              <a:t>All of creation is subservient to Jesus Christ (16b - 17)</a:t>
            </a:r>
          </a:p>
          <a:p>
            <a:pPr marL="628650" lvl="1" indent="-171450">
              <a:buFont typeface="Arial" panose="020B0604020202020204" pitchFamily="34" charset="0"/>
              <a:buChar char="•"/>
            </a:pPr>
            <a:r>
              <a:rPr lang="en-US" b="0" i="0" dirty="0"/>
              <a:t>All things were created through Him and </a:t>
            </a:r>
            <a:r>
              <a:rPr lang="en-US" b="1" i="0" dirty="0"/>
              <a:t>FOR HIM</a:t>
            </a:r>
          </a:p>
          <a:p>
            <a:pPr marL="628650" lvl="1" indent="-171450">
              <a:buFont typeface="Arial" panose="020B0604020202020204" pitchFamily="34" charset="0"/>
              <a:buChar char="•"/>
            </a:pPr>
            <a:r>
              <a:rPr lang="en-US" b="1" i="0" dirty="0"/>
              <a:t>He is before all things</a:t>
            </a:r>
          </a:p>
          <a:p>
            <a:pPr marL="628650" lvl="1" indent="-171450">
              <a:buFont typeface="Arial" panose="020B0604020202020204" pitchFamily="34" charset="0"/>
              <a:buChar char="•"/>
            </a:pPr>
            <a:r>
              <a:rPr lang="en-US" b="0" i="0" dirty="0"/>
              <a:t>God’s intended purpose for all of creation is finally realized in Christ and His redemptive work!  (i.e. – Our universe is THEOCENTRIC, cf. Revelation 4 &amp; 5)</a:t>
            </a:r>
          </a:p>
          <a:p>
            <a:pPr marL="0" lvl="0" indent="0">
              <a:buFont typeface="Arial" panose="020B0604020202020204" pitchFamily="34" charset="0"/>
              <a:buNone/>
            </a:pPr>
            <a:r>
              <a:rPr lang="en-US" b="1" i="0" dirty="0"/>
              <a:t>(Ephesians 1:10), </a:t>
            </a:r>
            <a:r>
              <a:rPr lang="en-US" b="0" i="1" dirty="0"/>
              <a:t>“</a:t>
            </a:r>
            <a:r>
              <a:rPr lang="en-US" i="1" dirty="0"/>
              <a:t>that in the dispensation of the fullness of the times He might gather together in one all things in Christ, both which are in heaven and which are on earth—</a:t>
            </a:r>
            <a:r>
              <a:rPr lang="en-US" b="1" i="1" u="sng" dirty="0"/>
              <a:t>in Him</a:t>
            </a:r>
            <a:r>
              <a:rPr lang="en-US" i="1" dirty="0"/>
              <a:t>.”</a:t>
            </a:r>
            <a:endParaRPr lang="en-US"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39850-B9D4-479A-8BBE-7B767A393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99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The head of the church is Jesus Christ (18)</a:t>
            </a:r>
          </a:p>
          <a:p>
            <a:pPr marL="171450" indent="-171450">
              <a:buFont typeface="Arial" panose="020B0604020202020204" pitchFamily="34" charset="0"/>
              <a:buChar char="•"/>
            </a:pPr>
            <a:r>
              <a:rPr lang="en-US" i="0" dirty="0"/>
              <a:t>The emphasis here shifts from the material to the more important spiritual realm</a:t>
            </a:r>
          </a:p>
          <a:p>
            <a:pPr marL="171450" indent="-171450">
              <a:buFont typeface="Arial" panose="020B0604020202020204" pitchFamily="34" charset="0"/>
              <a:buChar char="•"/>
            </a:pPr>
            <a:r>
              <a:rPr lang="en-US" i="0" dirty="0"/>
              <a:t>Not only is Christ preeminent in our material world, He is the head of the church!</a:t>
            </a:r>
          </a:p>
          <a:p>
            <a:pPr marL="628650" lvl="1" indent="-171450">
              <a:buFont typeface="Arial" panose="020B0604020202020204" pitchFamily="34" charset="0"/>
              <a:buChar char="•"/>
            </a:pPr>
            <a:r>
              <a:rPr lang="en-US" i="0" dirty="0"/>
              <a:t>This indicates His authority.  The head rules the body!</a:t>
            </a:r>
          </a:p>
          <a:p>
            <a:pPr marL="0" lvl="0" indent="0">
              <a:buFont typeface="Arial" panose="020B0604020202020204" pitchFamily="34" charset="0"/>
              <a:buNone/>
            </a:pPr>
            <a:r>
              <a:rPr lang="en-US" b="1" i="0" dirty="0"/>
              <a:t>(Colossians 3:17), </a:t>
            </a:r>
            <a:r>
              <a:rPr lang="en-US" i="1" dirty="0"/>
              <a:t>“And whatever you do in word or deed, do all in the name of the Lord Jesus, giving thanks to God the Father through Him.”</a:t>
            </a:r>
          </a:p>
          <a:p>
            <a:pPr marL="628650" lvl="1" indent="-171450">
              <a:buFont typeface="Arial" panose="020B0604020202020204" pitchFamily="34" charset="0"/>
              <a:buChar char="•"/>
            </a:pPr>
            <a:r>
              <a:rPr lang="en-US" i="0" dirty="0"/>
              <a:t>This indicates the spiritual life and sustenance we receive is from Him</a:t>
            </a:r>
          </a:p>
          <a:p>
            <a:pPr marL="0" lvl="0" indent="0">
              <a:buFont typeface="Arial" panose="020B0604020202020204" pitchFamily="34" charset="0"/>
              <a:buNone/>
            </a:pPr>
            <a:r>
              <a:rPr lang="en-US" b="1" i="0" dirty="0"/>
              <a:t>(Ephesians 4:15-16), [Paul indicates that the body], </a:t>
            </a:r>
            <a:r>
              <a:rPr lang="en-US" b="0" i="0" dirty="0"/>
              <a:t>“may grow up in all things </a:t>
            </a:r>
            <a:r>
              <a:rPr lang="en-US" b="0" i="0" u="sng" dirty="0"/>
              <a:t>into Him who is the head—Christ</a:t>
            </a:r>
            <a:r>
              <a:rPr lang="en-US" b="0" i="0" dirty="0"/>
              <a:t>—</a:t>
            </a:r>
            <a:r>
              <a:rPr lang="en-US" b="0" i="0" baseline="30000" dirty="0"/>
              <a:t> 16</a:t>
            </a:r>
            <a:r>
              <a:rPr lang="en-US" b="0" i="0" dirty="0"/>
              <a:t> from whom the whole body, joined and knit together by what every joint supplies, according to the effective working by which every part does its share</a:t>
            </a:r>
            <a:r>
              <a:rPr lang="en-US" b="0" i="0" u="sng" dirty="0"/>
              <a:t>, causes growth of the body for the edifying of itself in love</a:t>
            </a:r>
            <a:r>
              <a:rPr lang="en-US" b="0" i="0" dirty="0"/>
              <a:t>.”</a:t>
            </a:r>
          </a:p>
          <a:p>
            <a:pPr marL="0" lvl="0" indent="0">
              <a:buFont typeface="Arial" panose="020B0604020202020204" pitchFamily="34" charset="0"/>
              <a:buNone/>
            </a:pPr>
            <a:endParaRPr lang="en-US" b="0" i="0" dirty="0"/>
          </a:p>
          <a:p>
            <a:pPr marL="0" lvl="0" indent="0">
              <a:buFont typeface="Arial" panose="020B0604020202020204" pitchFamily="34" charset="0"/>
              <a:buNone/>
            </a:pPr>
            <a:r>
              <a:rPr lang="en-US" b="0" i="0" dirty="0"/>
              <a:t>Everything we do as the body of Christ should center in Him, and His purpose for us on earth.  Anything else is unthinkable, which is why changing the church into benevolent society, a political tool or a social institution is so horrific and wrong.</a:t>
            </a:r>
          </a:p>
          <a:p>
            <a:pPr marL="171450" lvl="0" indent="-171450">
              <a:buFont typeface="Arial" panose="020B0604020202020204" pitchFamily="34" charset="0"/>
              <a:buChar char="•"/>
            </a:pPr>
            <a:r>
              <a:rPr lang="en-US" b="1" i="0" dirty="0"/>
              <a:t>It is all about Him, and the Redemption that He payed such a steep price to give 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39850-B9D4-479A-8BBE-7B767A393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39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Conclusion:  God established His Son in such a way </a:t>
            </a:r>
            <a:r>
              <a:rPr lang="en-US" b="1" i="1" dirty="0"/>
              <a:t>“that in all things He may have the preeminence”</a:t>
            </a:r>
          </a:p>
          <a:p>
            <a:pPr marL="171450" lvl="0" indent="-171450">
              <a:buFont typeface="Arial" panose="020B0604020202020204" pitchFamily="34" charset="0"/>
              <a:buChar char="•"/>
            </a:pPr>
            <a:r>
              <a:rPr lang="en-US" i="0" dirty="0"/>
              <a:t>The only way anything makes sense in our lives is if Jesus is at the center.</a:t>
            </a:r>
          </a:p>
          <a:p>
            <a:pPr marL="171450" lvl="0" indent="-171450">
              <a:buFont typeface="Arial" panose="020B0604020202020204" pitchFamily="34" charset="0"/>
              <a:buChar char="•"/>
            </a:pPr>
            <a:r>
              <a:rPr lang="en-US" i="0" dirty="0"/>
              <a:t>We do not live in an uncaring, and senseless universe</a:t>
            </a:r>
          </a:p>
          <a:p>
            <a:pPr marL="171450" lvl="0" indent="-171450">
              <a:buFont typeface="Arial" panose="020B0604020202020204" pitchFamily="34" charset="0"/>
              <a:buChar char="•"/>
            </a:pPr>
            <a:r>
              <a:rPr lang="en-US" i="0" dirty="0"/>
              <a:t>But, there is only one reason why we are here, and only one way to have a meaningful life.</a:t>
            </a:r>
          </a:p>
          <a:p>
            <a:pPr marL="0" lvl="0" indent="0">
              <a:buFont typeface="Arial" panose="020B0604020202020204" pitchFamily="34" charset="0"/>
              <a:buNone/>
            </a:pPr>
            <a:endParaRPr lang="en-US" i="0" dirty="0"/>
          </a:p>
          <a:p>
            <a:pPr marL="0" lvl="0" indent="0">
              <a:buFont typeface="Arial" panose="020B0604020202020204" pitchFamily="34" charset="0"/>
              <a:buNone/>
            </a:pPr>
            <a:r>
              <a:rPr lang="en-US" b="1" i="0" dirty="0"/>
              <a:t>Meaning comes in service to God, and acceptance of Jesus as the Preeminent 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39850-B9D4-479A-8BBE-7B767A393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21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2026-2949-4097-810C-AAA20851E2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F88E9-0E3F-490B-8A17-B157AD528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4E5F9-2407-46E7-A184-C110D65242C7}"/>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5" name="Footer Placeholder 4">
            <a:extLst>
              <a:ext uri="{FF2B5EF4-FFF2-40B4-BE49-F238E27FC236}">
                <a16:creationId xmlns:a16="http://schemas.microsoft.com/office/drawing/2014/main" id="{1F890358-A391-49DE-82BB-4AC3E3AC0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51BF2-E0C6-4594-849B-E0C2EDB15EDB}"/>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22279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C61A-9B42-425F-8DA1-3324B8C27F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8198DC-B698-4EBC-9187-574859DB90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AA40A-2C2D-4966-908C-CEE806D3363A}"/>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5" name="Footer Placeholder 4">
            <a:extLst>
              <a:ext uri="{FF2B5EF4-FFF2-40B4-BE49-F238E27FC236}">
                <a16:creationId xmlns:a16="http://schemas.microsoft.com/office/drawing/2014/main" id="{D53BDB9C-1B0F-49E1-94DD-F67FE5F58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4B7C6-3EA2-4764-ADF2-74ECD80E3BFD}"/>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344284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5201B-3170-4644-B8EE-27D452A2A6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8FB7F3-E03B-45E5-959C-35BB1607A8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E3E4D-EC8D-4829-ADF9-BDF4C33535FB}"/>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5" name="Footer Placeholder 4">
            <a:extLst>
              <a:ext uri="{FF2B5EF4-FFF2-40B4-BE49-F238E27FC236}">
                <a16:creationId xmlns:a16="http://schemas.microsoft.com/office/drawing/2014/main" id="{BD09404C-52B8-494F-A653-E00495D64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A7278-A8E4-489D-98B0-C3489CA9D7CD}"/>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426129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37E3-E4A1-4F85-97C7-1B9A9F11E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457C9-C259-46A7-B37E-EE5EA4EDD1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8E9E9-5D6F-4C3D-B644-E7FB5634ABA9}"/>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5" name="Footer Placeholder 4">
            <a:extLst>
              <a:ext uri="{FF2B5EF4-FFF2-40B4-BE49-F238E27FC236}">
                <a16:creationId xmlns:a16="http://schemas.microsoft.com/office/drawing/2014/main" id="{4ADE4A07-421A-4F7D-8B08-7E57D7DA7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7EF52-1438-41BD-813D-92CE294284C6}"/>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203666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2154-34B0-41B6-B985-C5914D940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BA6383-65E4-4EDE-8399-6C0F58DF9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54C623-DD26-4B55-B72D-E5C305122520}"/>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5" name="Footer Placeholder 4">
            <a:extLst>
              <a:ext uri="{FF2B5EF4-FFF2-40B4-BE49-F238E27FC236}">
                <a16:creationId xmlns:a16="http://schemas.microsoft.com/office/drawing/2014/main" id="{2F0D1595-D3C6-427D-B8E8-D01C1D675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6BA6F-42DB-423B-A97C-CDEE082C0962}"/>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135935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5D78-41FD-4AEE-A12E-B431A9F83B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4E34DF-E097-4518-9C8E-D75F06B675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707208-E859-4A93-AE16-81B0E4EEC2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6AB93-F0F9-48F6-B33C-3C4EA1B44FE9}"/>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6" name="Footer Placeholder 5">
            <a:extLst>
              <a:ext uri="{FF2B5EF4-FFF2-40B4-BE49-F238E27FC236}">
                <a16:creationId xmlns:a16="http://schemas.microsoft.com/office/drawing/2014/main" id="{A5BF80A8-170B-400F-A670-9A117E67E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10162-5871-4FBC-87EB-0111FDE5803F}"/>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222541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F848B-6CA9-436E-876F-868CE02FCF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D54333-250B-455D-9BAC-DF0490BE3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3F818D-BF1A-44A9-AFFA-BAC1BE742D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412BCA-9FD8-449F-9DBF-970484740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00DDA3-013D-4D7F-9B79-94727169F7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D314C-AE0C-43BA-9BD6-7798920D803F}"/>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8" name="Footer Placeholder 7">
            <a:extLst>
              <a:ext uri="{FF2B5EF4-FFF2-40B4-BE49-F238E27FC236}">
                <a16:creationId xmlns:a16="http://schemas.microsoft.com/office/drawing/2014/main" id="{503A7F4A-582E-44EA-A7A9-9C9009E024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662C12-84D5-4D0A-A156-3557D7CB634A}"/>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420614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4D51-C20A-4700-9BA8-48DC4F0CDA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BB817D-2284-4439-940F-C240EC2554B1}"/>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4" name="Footer Placeholder 3">
            <a:extLst>
              <a:ext uri="{FF2B5EF4-FFF2-40B4-BE49-F238E27FC236}">
                <a16:creationId xmlns:a16="http://schemas.microsoft.com/office/drawing/2014/main" id="{CAC0643C-D6B0-4F2A-95A8-9063F5621B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EE5057-1B8F-4B9E-8DBB-1500EE4E03AB}"/>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260979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0BA3E9-DFB2-417C-A920-D589752A1D12}"/>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3" name="Footer Placeholder 2">
            <a:extLst>
              <a:ext uri="{FF2B5EF4-FFF2-40B4-BE49-F238E27FC236}">
                <a16:creationId xmlns:a16="http://schemas.microsoft.com/office/drawing/2014/main" id="{584CD4F6-6320-44AE-A237-EC3D1C64CB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CBA64F-8D12-43C4-942C-68B7DBA25FF3}"/>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84693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4B82-6C60-46AE-A8E0-39B6ADC62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B40772-93FA-4538-81C2-714AE4746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8FD124-BB47-4EBA-B334-D0D1F7343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DE5090-AA42-4F4A-9B7C-03ADB1BA4DCD}"/>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6" name="Footer Placeholder 5">
            <a:extLst>
              <a:ext uri="{FF2B5EF4-FFF2-40B4-BE49-F238E27FC236}">
                <a16:creationId xmlns:a16="http://schemas.microsoft.com/office/drawing/2014/main" id="{117D3602-0E5A-4525-A55F-B250CC9FC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81A1-9932-49E7-9A4C-21A51E48BE59}"/>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272382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5B6A-EB98-41B8-9FCC-2A91AC819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234ABF-3581-4843-A37A-D7B286855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AF9A81-46D9-4C17-8286-B1AE5C386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309433-13BA-440B-9083-4CB57A7AEE2B}"/>
              </a:ext>
            </a:extLst>
          </p:cNvPr>
          <p:cNvSpPr>
            <a:spLocks noGrp="1"/>
          </p:cNvSpPr>
          <p:nvPr>
            <p:ph type="dt" sz="half" idx="10"/>
          </p:nvPr>
        </p:nvSpPr>
        <p:spPr/>
        <p:txBody>
          <a:bodyPr/>
          <a:lstStyle/>
          <a:p>
            <a:fld id="{EA333D6D-3582-40B3-AD79-DD629453FA65}" type="datetimeFigureOut">
              <a:rPr lang="en-US" smtClean="0"/>
              <a:t>6/16/2018</a:t>
            </a:fld>
            <a:endParaRPr lang="en-US"/>
          </a:p>
        </p:txBody>
      </p:sp>
      <p:sp>
        <p:nvSpPr>
          <p:cNvPr id="6" name="Footer Placeholder 5">
            <a:extLst>
              <a:ext uri="{FF2B5EF4-FFF2-40B4-BE49-F238E27FC236}">
                <a16:creationId xmlns:a16="http://schemas.microsoft.com/office/drawing/2014/main" id="{F337DC11-B8CC-494D-997A-02B9E1556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E2E3F-B591-43F3-B1F9-912AC1FD3D9B}"/>
              </a:ext>
            </a:extLst>
          </p:cNvPr>
          <p:cNvSpPr>
            <a:spLocks noGrp="1"/>
          </p:cNvSpPr>
          <p:nvPr>
            <p:ph type="sldNum" sz="quarter" idx="12"/>
          </p:nvPr>
        </p:nvSpPr>
        <p:spPr/>
        <p:txBody>
          <a:bodyPr/>
          <a:lstStyle/>
          <a:p>
            <a:fld id="{05345D09-6CB7-4D6A-B63F-F394C1F2BF5C}" type="slidenum">
              <a:rPr lang="en-US" smtClean="0"/>
              <a:t>‹#›</a:t>
            </a:fld>
            <a:endParaRPr lang="en-US"/>
          </a:p>
        </p:txBody>
      </p:sp>
    </p:spTree>
    <p:extLst>
      <p:ext uri="{BB962C8B-B14F-4D97-AF65-F5344CB8AC3E}">
        <p14:creationId xmlns:p14="http://schemas.microsoft.com/office/powerpoint/2010/main" val="293751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79079F-B1BF-46A7-A576-B3ED47C8D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0805C-F22D-45B2-99D9-A37B0E0A5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69E45-E32A-49E7-981E-DD6B502B2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33D6D-3582-40B3-AD79-DD629453FA65}" type="datetimeFigureOut">
              <a:rPr lang="en-US" smtClean="0"/>
              <a:t>6/16/2018</a:t>
            </a:fld>
            <a:endParaRPr lang="en-US"/>
          </a:p>
        </p:txBody>
      </p:sp>
      <p:sp>
        <p:nvSpPr>
          <p:cNvPr id="5" name="Footer Placeholder 4">
            <a:extLst>
              <a:ext uri="{FF2B5EF4-FFF2-40B4-BE49-F238E27FC236}">
                <a16:creationId xmlns:a16="http://schemas.microsoft.com/office/drawing/2014/main" id="{3D62EA65-00B8-4EEB-A326-BD8884F30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3E2A1-05D8-4D47-AFC5-72474FCD7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45D09-6CB7-4D6A-B63F-F394C1F2BF5C}" type="slidenum">
              <a:rPr lang="en-US" smtClean="0"/>
              <a:t>‹#›</a:t>
            </a:fld>
            <a:endParaRPr lang="en-US"/>
          </a:p>
        </p:txBody>
      </p:sp>
    </p:spTree>
    <p:extLst>
      <p:ext uri="{BB962C8B-B14F-4D97-AF65-F5344CB8AC3E}">
        <p14:creationId xmlns:p14="http://schemas.microsoft.com/office/powerpoint/2010/main" val="3891495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C906-208E-41C6-B9FB-5695D183227B}"/>
              </a:ext>
            </a:extLst>
          </p:cNvPr>
          <p:cNvSpPr>
            <a:spLocks noGrp="1"/>
          </p:cNvSpPr>
          <p:nvPr>
            <p:ph type="ctrTitle"/>
          </p:nvPr>
        </p:nvSpPr>
        <p:spPr>
          <a:xfrm>
            <a:off x="158500" y="59528"/>
            <a:ext cx="10594109" cy="1117745"/>
          </a:xfrm>
        </p:spPr>
        <p:txBody>
          <a:bodyPr/>
          <a:lstStyle/>
          <a:p>
            <a:pPr algn="l"/>
            <a:r>
              <a:rPr lang="en-US" dirty="0">
                <a:latin typeface="Bernard MT Condensed" panose="02050806060905020404" pitchFamily="18" charset="0"/>
              </a:rPr>
              <a:t>“He may have the preeminence”</a:t>
            </a:r>
          </a:p>
        </p:txBody>
      </p:sp>
      <p:sp>
        <p:nvSpPr>
          <p:cNvPr id="3" name="Subtitle 2">
            <a:extLst>
              <a:ext uri="{FF2B5EF4-FFF2-40B4-BE49-F238E27FC236}">
                <a16:creationId xmlns:a16="http://schemas.microsoft.com/office/drawing/2014/main" id="{E2B2FC32-344A-4AF4-9189-943C1E3F42D5}"/>
              </a:ext>
            </a:extLst>
          </p:cNvPr>
          <p:cNvSpPr>
            <a:spLocks noGrp="1"/>
          </p:cNvSpPr>
          <p:nvPr>
            <p:ph type="subTitle" idx="1"/>
          </p:nvPr>
        </p:nvSpPr>
        <p:spPr>
          <a:xfrm>
            <a:off x="7016956" y="5933731"/>
            <a:ext cx="4959927" cy="822180"/>
          </a:xfrm>
        </p:spPr>
        <p:txBody>
          <a:bodyPr>
            <a:normAutofit/>
          </a:bodyPr>
          <a:lstStyle/>
          <a:p>
            <a:r>
              <a:rPr lang="en-US" sz="4800" dirty="0"/>
              <a:t>Colossians 1:13-18</a:t>
            </a:r>
          </a:p>
        </p:txBody>
      </p:sp>
    </p:spTree>
    <p:extLst>
      <p:ext uri="{BB962C8B-B14F-4D97-AF65-F5344CB8AC3E}">
        <p14:creationId xmlns:p14="http://schemas.microsoft.com/office/powerpoint/2010/main" val="313511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encilSketch/>
                    </a14:imgEffect>
                    <a14:imgEffect>
                      <a14:brightnessContrast bright="-33000" contras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C906-208E-41C6-B9FB-5695D183227B}"/>
              </a:ext>
            </a:extLst>
          </p:cNvPr>
          <p:cNvSpPr>
            <a:spLocks noGrp="1"/>
          </p:cNvSpPr>
          <p:nvPr>
            <p:ph type="ctrTitle"/>
          </p:nvPr>
        </p:nvSpPr>
        <p:spPr>
          <a:xfrm>
            <a:off x="158500" y="59528"/>
            <a:ext cx="11818383" cy="1117745"/>
          </a:xfrm>
        </p:spPr>
        <p:txBody>
          <a:bodyPr/>
          <a:lstStyle/>
          <a:p>
            <a:r>
              <a:rPr lang="en-US" dirty="0">
                <a:solidFill>
                  <a:schemeClr val="accent4">
                    <a:lumMod val="20000"/>
                    <a:lumOff val="80000"/>
                  </a:schemeClr>
                </a:solidFill>
                <a:effectLst>
                  <a:outerShdw blurRad="50800" dist="38100" dir="2700000" algn="tl" rotWithShape="0">
                    <a:prstClr val="black">
                      <a:alpha val="40000"/>
                    </a:prstClr>
                  </a:outerShdw>
                </a:effectLst>
                <a:latin typeface="Bernard MT Condensed" panose="02050806060905020404" pitchFamily="18" charset="0"/>
              </a:rPr>
              <a:t>The preeminence of Jesus Christ</a:t>
            </a:r>
          </a:p>
        </p:txBody>
      </p:sp>
      <p:sp>
        <p:nvSpPr>
          <p:cNvPr id="3" name="Subtitle 2">
            <a:extLst>
              <a:ext uri="{FF2B5EF4-FFF2-40B4-BE49-F238E27FC236}">
                <a16:creationId xmlns:a16="http://schemas.microsoft.com/office/drawing/2014/main" id="{E2B2FC32-344A-4AF4-9189-943C1E3F42D5}"/>
              </a:ext>
            </a:extLst>
          </p:cNvPr>
          <p:cNvSpPr>
            <a:spLocks noGrp="1"/>
          </p:cNvSpPr>
          <p:nvPr>
            <p:ph type="subTitle" idx="1"/>
          </p:nvPr>
        </p:nvSpPr>
        <p:spPr>
          <a:xfrm>
            <a:off x="636804" y="1502232"/>
            <a:ext cx="10842173" cy="4686300"/>
          </a:xfrm>
        </p:spPr>
        <p:txBody>
          <a:bodyPr>
            <a:normAutofit/>
          </a:bodyPr>
          <a:lstStyle/>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The Kingdom/Church God conveys us into belongs to Him (13,18)</a:t>
            </a:r>
          </a:p>
        </p:txBody>
      </p:sp>
    </p:spTree>
    <p:extLst>
      <p:ext uri="{BB962C8B-B14F-4D97-AF65-F5344CB8AC3E}">
        <p14:creationId xmlns:p14="http://schemas.microsoft.com/office/powerpoint/2010/main" val="2321533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encilSketch/>
                    </a14:imgEffect>
                    <a14:imgEffect>
                      <a14:brightnessContrast bright="-33000" contras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C906-208E-41C6-B9FB-5695D183227B}"/>
              </a:ext>
            </a:extLst>
          </p:cNvPr>
          <p:cNvSpPr>
            <a:spLocks noGrp="1"/>
          </p:cNvSpPr>
          <p:nvPr>
            <p:ph type="ctrTitle"/>
          </p:nvPr>
        </p:nvSpPr>
        <p:spPr>
          <a:xfrm>
            <a:off x="158500" y="59528"/>
            <a:ext cx="11818383" cy="1117745"/>
          </a:xfrm>
        </p:spPr>
        <p:txBody>
          <a:bodyPr/>
          <a:lstStyle/>
          <a:p>
            <a:r>
              <a:rPr lang="en-US" dirty="0">
                <a:solidFill>
                  <a:schemeClr val="accent4">
                    <a:lumMod val="20000"/>
                    <a:lumOff val="80000"/>
                  </a:schemeClr>
                </a:solidFill>
                <a:effectLst>
                  <a:outerShdw blurRad="50800" dist="38100" dir="2700000" algn="tl" rotWithShape="0">
                    <a:prstClr val="black">
                      <a:alpha val="40000"/>
                    </a:prstClr>
                  </a:outerShdw>
                </a:effectLst>
                <a:latin typeface="Bernard MT Condensed" panose="02050806060905020404" pitchFamily="18" charset="0"/>
              </a:rPr>
              <a:t>The preeminence of Jesus Christ</a:t>
            </a:r>
          </a:p>
        </p:txBody>
      </p:sp>
      <p:sp>
        <p:nvSpPr>
          <p:cNvPr id="3" name="Subtitle 2">
            <a:extLst>
              <a:ext uri="{FF2B5EF4-FFF2-40B4-BE49-F238E27FC236}">
                <a16:creationId xmlns:a16="http://schemas.microsoft.com/office/drawing/2014/main" id="{E2B2FC32-344A-4AF4-9189-943C1E3F42D5}"/>
              </a:ext>
            </a:extLst>
          </p:cNvPr>
          <p:cNvSpPr>
            <a:spLocks noGrp="1"/>
          </p:cNvSpPr>
          <p:nvPr>
            <p:ph type="subTitle" idx="1"/>
          </p:nvPr>
        </p:nvSpPr>
        <p:spPr>
          <a:xfrm>
            <a:off x="636804" y="1502232"/>
            <a:ext cx="10842173" cy="4686300"/>
          </a:xfrm>
        </p:spPr>
        <p:txBody>
          <a:bodyPr>
            <a:normAutofit/>
          </a:bodyPr>
          <a:lstStyle/>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The Kingdom/Church God conveys us into belongs to Him (13,18)</a:t>
            </a:r>
          </a:p>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He is the unique Messiah (14)</a:t>
            </a:r>
          </a:p>
        </p:txBody>
      </p:sp>
    </p:spTree>
    <p:extLst>
      <p:ext uri="{BB962C8B-B14F-4D97-AF65-F5344CB8AC3E}">
        <p14:creationId xmlns:p14="http://schemas.microsoft.com/office/powerpoint/2010/main" val="2552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encilSketch/>
                    </a14:imgEffect>
                    <a14:imgEffect>
                      <a14:brightnessContrast bright="-33000" contras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C906-208E-41C6-B9FB-5695D183227B}"/>
              </a:ext>
            </a:extLst>
          </p:cNvPr>
          <p:cNvSpPr>
            <a:spLocks noGrp="1"/>
          </p:cNvSpPr>
          <p:nvPr>
            <p:ph type="ctrTitle"/>
          </p:nvPr>
        </p:nvSpPr>
        <p:spPr>
          <a:xfrm>
            <a:off x="158500" y="59528"/>
            <a:ext cx="11818383" cy="1117745"/>
          </a:xfrm>
        </p:spPr>
        <p:txBody>
          <a:bodyPr/>
          <a:lstStyle/>
          <a:p>
            <a:r>
              <a:rPr lang="en-US" dirty="0">
                <a:solidFill>
                  <a:schemeClr val="accent4">
                    <a:lumMod val="20000"/>
                    <a:lumOff val="80000"/>
                  </a:schemeClr>
                </a:solidFill>
                <a:effectLst>
                  <a:outerShdw blurRad="50800" dist="38100" dir="2700000" algn="tl" rotWithShape="0">
                    <a:prstClr val="black">
                      <a:alpha val="40000"/>
                    </a:prstClr>
                  </a:outerShdw>
                </a:effectLst>
                <a:latin typeface="Bernard MT Condensed" panose="02050806060905020404" pitchFamily="18" charset="0"/>
              </a:rPr>
              <a:t>The preeminence of Jesus Christ</a:t>
            </a:r>
          </a:p>
        </p:txBody>
      </p:sp>
      <p:sp>
        <p:nvSpPr>
          <p:cNvPr id="3" name="Subtitle 2">
            <a:extLst>
              <a:ext uri="{FF2B5EF4-FFF2-40B4-BE49-F238E27FC236}">
                <a16:creationId xmlns:a16="http://schemas.microsoft.com/office/drawing/2014/main" id="{E2B2FC32-344A-4AF4-9189-943C1E3F42D5}"/>
              </a:ext>
            </a:extLst>
          </p:cNvPr>
          <p:cNvSpPr>
            <a:spLocks noGrp="1"/>
          </p:cNvSpPr>
          <p:nvPr>
            <p:ph type="subTitle" idx="1"/>
          </p:nvPr>
        </p:nvSpPr>
        <p:spPr>
          <a:xfrm>
            <a:off x="636804" y="1502232"/>
            <a:ext cx="10842173" cy="4686300"/>
          </a:xfrm>
        </p:spPr>
        <p:txBody>
          <a:bodyPr>
            <a:normAutofit/>
          </a:bodyPr>
          <a:lstStyle/>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The Kingdom/Church God conveys us into belongs to Him (13,18)</a:t>
            </a:r>
          </a:p>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He is the unique Messiah (14)</a:t>
            </a:r>
          </a:p>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He is the cause and ruler of all creation (15-17)</a:t>
            </a:r>
          </a:p>
        </p:txBody>
      </p:sp>
    </p:spTree>
    <p:extLst>
      <p:ext uri="{BB962C8B-B14F-4D97-AF65-F5344CB8AC3E}">
        <p14:creationId xmlns:p14="http://schemas.microsoft.com/office/powerpoint/2010/main" val="7253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encilSketch/>
                    </a14:imgEffect>
                    <a14:imgEffect>
                      <a14:brightnessContrast bright="-33000" contras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C906-208E-41C6-B9FB-5695D183227B}"/>
              </a:ext>
            </a:extLst>
          </p:cNvPr>
          <p:cNvSpPr>
            <a:spLocks noGrp="1"/>
          </p:cNvSpPr>
          <p:nvPr>
            <p:ph type="ctrTitle"/>
          </p:nvPr>
        </p:nvSpPr>
        <p:spPr>
          <a:xfrm>
            <a:off x="158500" y="59528"/>
            <a:ext cx="11818383" cy="1117745"/>
          </a:xfrm>
        </p:spPr>
        <p:txBody>
          <a:bodyPr/>
          <a:lstStyle/>
          <a:p>
            <a:r>
              <a:rPr lang="en-US" dirty="0">
                <a:solidFill>
                  <a:schemeClr val="accent4">
                    <a:lumMod val="20000"/>
                    <a:lumOff val="80000"/>
                  </a:schemeClr>
                </a:solidFill>
                <a:effectLst>
                  <a:outerShdw blurRad="50800" dist="38100" dir="2700000" algn="tl" rotWithShape="0">
                    <a:prstClr val="black">
                      <a:alpha val="40000"/>
                    </a:prstClr>
                  </a:outerShdw>
                </a:effectLst>
                <a:latin typeface="Bernard MT Condensed" panose="02050806060905020404" pitchFamily="18" charset="0"/>
              </a:rPr>
              <a:t>The preeminence of Jesus Christ</a:t>
            </a:r>
          </a:p>
        </p:txBody>
      </p:sp>
      <p:sp>
        <p:nvSpPr>
          <p:cNvPr id="3" name="Subtitle 2">
            <a:extLst>
              <a:ext uri="{FF2B5EF4-FFF2-40B4-BE49-F238E27FC236}">
                <a16:creationId xmlns:a16="http://schemas.microsoft.com/office/drawing/2014/main" id="{E2B2FC32-344A-4AF4-9189-943C1E3F42D5}"/>
              </a:ext>
            </a:extLst>
          </p:cNvPr>
          <p:cNvSpPr>
            <a:spLocks noGrp="1"/>
          </p:cNvSpPr>
          <p:nvPr>
            <p:ph type="subTitle" idx="1"/>
          </p:nvPr>
        </p:nvSpPr>
        <p:spPr>
          <a:xfrm>
            <a:off x="636804" y="1502232"/>
            <a:ext cx="10842173" cy="4686300"/>
          </a:xfrm>
        </p:spPr>
        <p:txBody>
          <a:bodyPr>
            <a:normAutofit/>
          </a:bodyPr>
          <a:lstStyle/>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The Kingdom/Church God conveys us into belongs to Him (13,18)</a:t>
            </a:r>
          </a:p>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He is the unique Messiah (14)</a:t>
            </a:r>
          </a:p>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He is the cause and ruler of all creation (15-17)</a:t>
            </a:r>
          </a:p>
          <a:p>
            <a:pPr marL="685800" indent="-685800" algn="l">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He is the head of the church (18)</a:t>
            </a:r>
          </a:p>
        </p:txBody>
      </p:sp>
    </p:spTree>
    <p:extLst>
      <p:ext uri="{BB962C8B-B14F-4D97-AF65-F5344CB8AC3E}">
        <p14:creationId xmlns:p14="http://schemas.microsoft.com/office/powerpoint/2010/main" val="101726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C906-208E-41C6-B9FB-5695D183227B}"/>
              </a:ext>
            </a:extLst>
          </p:cNvPr>
          <p:cNvSpPr>
            <a:spLocks noGrp="1"/>
          </p:cNvSpPr>
          <p:nvPr>
            <p:ph type="ctrTitle"/>
          </p:nvPr>
        </p:nvSpPr>
        <p:spPr>
          <a:xfrm>
            <a:off x="587829" y="222818"/>
            <a:ext cx="10164780" cy="1117745"/>
          </a:xfrm>
        </p:spPr>
        <p:txBody>
          <a:bodyPr/>
          <a:lstStyle/>
          <a:p>
            <a:pPr algn="l"/>
            <a:r>
              <a:rPr lang="en-US" dirty="0">
                <a:latin typeface="Bernard MT Condensed" panose="02050806060905020404" pitchFamily="18" charset="0"/>
              </a:rPr>
              <a:t>Conclusion</a:t>
            </a:r>
          </a:p>
        </p:txBody>
      </p:sp>
      <p:sp>
        <p:nvSpPr>
          <p:cNvPr id="3" name="Subtitle 2">
            <a:extLst>
              <a:ext uri="{FF2B5EF4-FFF2-40B4-BE49-F238E27FC236}">
                <a16:creationId xmlns:a16="http://schemas.microsoft.com/office/drawing/2014/main" id="{E2B2FC32-344A-4AF4-9189-943C1E3F42D5}"/>
              </a:ext>
            </a:extLst>
          </p:cNvPr>
          <p:cNvSpPr>
            <a:spLocks noGrp="1"/>
          </p:cNvSpPr>
          <p:nvPr>
            <p:ph type="subTitle" idx="1"/>
          </p:nvPr>
        </p:nvSpPr>
        <p:spPr>
          <a:xfrm>
            <a:off x="195944" y="5933731"/>
            <a:ext cx="11780940" cy="822180"/>
          </a:xfrm>
        </p:spPr>
        <p:txBody>
          <a:bodyPr>
            <a:normAutofit fontScale="92500"/>
          </a:bodyPr>
          <a:lstStyle/>
          <a:p>
            <a:r>
              <a:rPr lang="en-US" sz="4800" dirty="0"/>
              <a:t>God established His Son as the preeminent One! </a:t>
            </a:r>
          </a:p>
        </p:txBody>
      </p:sp>
    </p:spTree>
    <p:extLst>
      <p:ext uri="{BB962C8B-B14F-4D97-AF65-F5344CB8AC3E}">
        <p14:creationId xmlns:p14="http://schemas.microsoft.com/office/powerpoint/2010/main" val="2932870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1581</Words>
  <Application>Microsoft Office PowerPoint</Application>
  <PresentationFormat>Widescreen</PresentationFormat>
  <Paragraphs>80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 Light</vt:lpstr>
      <vt:lpstr>Calibri</vt:lpstr>
      <vt:lpstr>Arial</vt:lpstr>
      <vt:lpstr>Bernard MT Condensed</vt:lpstr>
      <vt:lpstr>Office Theme</vt:lpstr>
      <vt:lpstr>“He may have the preeminence”</vt:lpstr>
      <vt:lpstr>The preeminence of Jesus Christ</vt:lpstr>
      <vt:lpstr>The preeminence of Jesus Christ</vt:lpstr>
      <vt:lpstr>The preeminence of Jesus Christ</vt:lpstr>
      <vt:lpstr>The preeminence of Jesus Christ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may have the preeminence”</dc:title>
  <dc:creator>Stan Cox</dc:creator>
  <cp:lastModifiedBy>Stan Cox</cp:lastModifiedBy>
  <cp:revision>20</cp:revision>
  <dcterms:created xsi:type="dcterms:W3CDTF">2018-06-16T17:18:30Z</dcterms:created>
  <dcterms:modified xsi:type="dcterms:W3CDTF">2018-06-17T04:48:12Z</dcterms:modified>
</cp:coreProperties>
</file>